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0" r:id="rId4"/>
    <p:sldId id="305" r:id="rId5"/>
    <p:sldId id="315" r:id="rId6"/>
    <p:sldId id="320" r:id="rId7"/>
    <p:sldId id="321" r:id="rId8"/>
    <p:sldId id="319" r:id="rId9"/>
    <p:sldId id="279" r:id="rId10"/>
    <p:sldId id="308" r:id="rId11"/>
    <p:sldId id="286" r:id="rId12"/>
    <p:sldId id="289" r:id="rId13"/>
    <p:sldId id="318" r:id="rId14"/>
    <p:sldId id="266" r:id="rId15"/>
    <p:sldId id="300" r:id="rId16"/>
    <p:sldId id="322" r:id="rId17"/>
    <p:sldId id="314" r:id="rId18"/>
    <p:sldId id="304" r:id="rId19"/>
    <p:sldId id="275" r:id="rId20"/>
    <p:sldId id="302" r:id="rId21"/>
    <p:sldId id="32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50154"/>
  </p:normalViewPr>
  <p:slideViewPr>
    <p:cSldViewPr snapToGrid="0" snapToObjects="1">
      <p:cViewPr>
        <p:scale>
          <a:sx n="72" d="100"/>
          <a:sy n="72" d="100"/>
        </p:scale>
        <p:origin x="6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B5AF8-0C78-9E46-8756-B641D87D9424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516F3-10CB-1242-AC25-8898CA87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2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archives.hud.gov/reports/plan/ca/alamedca.html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www.news.vcu.edu/article/VCU_Researchers_Study_Health_Disparities_in_Three_Communities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://ipodr.org/001/vs/mortality.html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airnow.gov/index.cfm?action=aqibasics.particle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enna6.blogspot.com/2010_09_01_archive.html" TargetMode="External"/><Relationship Id="rId4" Type="http://schemas.openxmlformats.org/officeDocument/2006/relationships/hyperlink" Target="http://www.californiabreathing.org/asthma-data/county-asthma-profiles/alameda-county-asthma-profil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pcd/issues/2006/jul/05_0187.htm" TargetMode="External"/><Relationship Id="rId4" Type="http://schemas.openxmlformats.org/officeDocument/2006/relationships/hyperlink" Target="https://aspe.hhs.gov/report/neighborhoods-and-health-building-evidence-local-policy/section-8-context-analys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www.cdc.gov/pcd/issues/2006/jul/05_0187.htm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pcd/issues/2006/jul/05_0187.htm" TargetMode="External"/><Relationship Id="rId4" Type="http://schemas.openxmlformats.org/officeDocument/2006/relationships/hyperlink" Target="https://aspe.hhs.gov/report/neighborhoods-and-health-building-evidence-local-policy/section-8-context-analys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aspe.hhs.gov/report/neighborhoods-and-health-building-evidence-local-policy/section-8-context-analysis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ac-hcsa.maps.arcgis.com/home/item.html?id=c7eac040d44e47939d94bbad80ab630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Causal</a:t>
            </a:r>
            <a:r>
              <a:rPr lang="en-US" baseline="0" dirty="0" smtClean="0"/>
              <a:t> inference research, while complex and challenging, is important to catalyze interventions that can improve the human condition.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Rather than spurious association, causal relationships suggest that patterns in data </a:t>
            </a:r>
            <a:r>
              <a:rPr lang="en-US" i="1" baseline="0" dirty="0" smtClean="0"/>
              <a:t>cause </a:t>
            </a:r>
            <a:r>
              <a:rPr lang="en-US" i="0" baseline="0" dirty="0" smtClean="0"/>
              <a:t>patterns in other data. 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The goal of this example is to outline some challenges when thinking about causal research. </a:t>
            </a:r>
          </a:p>
          <a:p>
            <a:pPr marL="171450" indent="-171450">
              <a:buFontTx/>
              <a:buChar char="-"/>
            </a:pPr>
            <a:r>
              <a:rPr lang="en-US" i="0" baseline="0" dirty="0" smtClean="0"/>
              <a:t>Maps are used to show how proper visualizations can illuminate patterns of different kinds. </a:t>
            </a:r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For this example we will focus on maps of Alameda County.</a:t>
            </a:r>
          </a:p>
          <a:p>
            <a:pPr marL="171450" lvl="0" indent="-171450">
              <a:buFontTx/>
              <a:buChar char="-"/>
            </a:pPr>
            <a:r>
              <a:rPr lang="en-US" i="0" baseline="0" dirty="0" smtClean="0"/>
              <a:t>Alameda County historically has high asthma hospital admittance rates.</a:t>
            </a:r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Alameda County historically also has high air pollution rates.</a:t>
            </a:r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In 2009-2014, laws were passed requiring trucks to install emissions filters and cleaner burning engines.</a:t>
            </a:r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Research shows strong relationships between asthma and air pollution.</a:t>
            </a:r>
            <a:br>
              <a:rPr lang="en-US" i="0" baseline="0" dirty="0" smtClean="0"/>
            </a:br>
            <a:endParaRPr lang="en-US" i="0" baseline="0" dirty="0" smtClean="0"/>
          </a:p>
          <a:p>
            <a:pPr marL="171450" lvl="0" indent="-171450">
              <a:buFontTx/>
              <a:buChar char="-"/>
            </a:pPr>
            <a:r>
              <a:rPr lang="en-US" i="0" baseline="0" dirty="0" smtClean="0"/>
              <a:t>Research Question: 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Will</a:t>
            </a:r>
            <a:r>
              <a:rPr lang="en-US" baseline="0" dirty="0" smtClean="0"/>
              <a:t> reduced emissions from idling trucks around Port of Oakland </a:t>
            </a:r>
            <a:r>
              <a:rPr lang="en-US" i="1" baseline="0" dirty="0" smtClean="0"/>
              <a:t>cause </a:t>
            </a:r>
            <a:r>
              <a:rPr lang="en-US" i="0" baseline="0" dirty="0" smtClean="0"/>
              <a:t>reduced asthma hospital admission rates? </a:t>
            </a:r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That is, will asthma hospital admittances decrease </a:t>
            </a:r>
            <a:r>
              <a:rPr lang="en-US" i="1" baseline="0" dirty="0" smtClean="0"/>
              <a:t>after </a:t>
            </a:r>
            <a:r>
              <a:rPr lang="en-US" i="0" baseline="0" dirty="0" smtClean="0"/>
              <a:t>treatment was applied (i.e., new emissions laws) compared to </a:t>
            </a:r>
            <a:r>
              <a:rPr lang="en-US" i="1" baseline="0" dirty="0" smtClean="0"/>
              <a:t>before</a:t>
            </a:r>
            <a:r>
              <a:rPr lang="en-US" i="0" baseline="0" dirty="0" smtClean="0"/>
              <a:t>? </a:t>
            </a:r>
          </a:p>
          <a:p>
            <a:pPr marL="171450" lvl="0" indent="-171450">
              <a:buFontTx/>
              <a:buChar char="-"/>
            </a:pPr>
            <a:endParaRPr lang="en-US" i="0" baseline="0" dirty="0" smtClean="0"/>
          </a:p>
          <a:p>
            <a:pPr marL="171450" lvl="0" indent="-171450">
              <a:buFontTx/>
              <a:buChar char="-"/>
            </a:pPr>
            <a:r>
              <a:rPr lang="en-US" i="0" baseline="0" dirty="0" smtClean="0"/>
              <a:t>*NOTE: all images are hyperlinked to their original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33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How well do the persistent poverty and air pollution hazards</a:t>
            </a:r>
            <a:r>
              <a:rPr lang="en-US" baseline="0" dirty="0" smtClean="0"/>
              <a:t> in Oakland maps line up? Coincidence?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4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High unemployment in these same areas further compounds the issue.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https://archives.hud.gov/reports/plan/ca/alamedca.html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High unemployment means low median household incomes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http://</a:t>
            </a:r>
            <a:r>
              <a:rPr lang="en-US" dirty="0" err="1" smtClean="0"/>
              <a:t>andrewgaidus.com</a:t>
            </a:r>
            <a:r>
              <a:rPr lang="en-US" dirty="0" smtClean="0"/>
              <a:t>/</a:t>
            </a:r>
            <a:r>
              <a:rPr lang="en-US" dirty="0" err="1" smtClean="0"/>
              <a:t>Dot_Density_County_Maps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which potentially means lower life expectancy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Check out research at VCU:</a:t>
            </a:r>
            <a:endParaRPr lang="en-US" dirty="0" smtClean="0">
              <a:hlinkClick r:id="rId3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http://www.news.vcu.edu/article/VCU_Researchers_Study_Health_Disparities_in_Three_Communities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9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especially when other illnesses such as tuberculosis are incorporated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u="sng" dirty="0" smtClean="0"/>
              <a:t>http://</a:t>
            </a:r>
            <a:r>
              <a:rPr lang="en-US" u="sng" dirty="0" err="1" smtClean="0"/>
              <a:t>www.acphd.org</a:t>
            </a:r>
            <a:r>
              <a:rPr lang="en-US" u="sng" dirty="0" smtClean="0"/>
              <a:t>/data-reports/reports-by-topic/tuberculosis-(</a:t>
            </a:r>
            <a:r>
              <a:rPr lang="en-US" u="sng" dirty="0" err="1" smtClean="0"/>
              <a:t>tb</a:t>
            </a:r>
            <a:r>
              <a:rPr lang="en-US" u="sng" dirty="0" smtClean="0"/>
              <a:t>).</a:t>
            </a:r>
            <a:r>
              <a:rPr lang="en-US" u="sng" dirty="0" err="1" smtClean="0"/>
              <a:t>aspx</a:t>
            </a:r>
            <a:endParaRPr lang="en-US" u="sng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View various topics here: </a:t>
            </a:r>
            <a:r>
              <a:rPr lang="en-US" u="sng" dirty="0" smtClean="0"/>
              <a:t>http://</a:t>
            </a:r>
            <a:r>
              <a:rPr lang="en-US" u="sng" dirty="0" err="1" smtClean="0"/>
              <a:t>www.acphd.org</a:t>
            </a:r>
            <a:r>
              <a:rPr lang="en-US" u="sng" dirty="0" smtClean="0"/>
              <a:t>/data-reports/reports-by-</a:t>
            </a:r>
            <a:r>
              <a:rPr lang="en-US" u="sng" dirty="0" err="1" smtClean="0"/>
              <a:t>topic.aspx</a:t>
            </a:r>
            <a:endParaRPr lang="en-US" u="sng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u="sng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81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http://</a:t>
            </a:r>
            <a:r>
              <a:rPr lang="en-US" u="sng" dirty="0" err="1" smtClean="0"/>
              <a:t>www.acphd.org</a:t>
            </a:r>
            <a:r>
              <a:rPr lang="en-US" u="sng" dirty="0" smtClean="0"/>
              <a:t>/data-reports/reports-by-topic/tuberculosis-(</a:t>
            </a:r>
            <a:r>
              <a:rPr lang="en-US" u="sng" dirty="0" err="1" smtClean="0"/>
              <a:t>tb</a:t>
            </a:r>
            <a:r>
              <a:rPr lang="en-US" u="sng" dirty="0" smtClean="0"/>
              <a:t>).</a:t>
            </a:r>
            <a:r>
              <a:rPr lang="en-US" u="sng" dirty="0" err="1" smtClean="0"/>
              <a:t>aspx</a:t>
            </a:r>
            <a:endParaRPr lang="en-US" u="sng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Are</a:t>
            </a:r>
            <a:r>
              <a:rPr lang="en-US" baseline="0" dirty="0" smtClean="0"/>
              <a:t> rates of TB increasing?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mr-IN" dirty="0" smtClean="0"/>
              <a:t>…</a:t>
            </a:r>
            <a:r>
              <a:rPr lang="en-US" dirty="0" smtClean="0"/>
              <a:t> infant mortality </a:t>
            </a:r>
            <a:r>
              <a:rPr lang="en-US" dirty="0" smtClean="0"/>
              <a:t>also.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IPODR mortality rates: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http://ipodr.org/001/vs/mortality.html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40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Oakland,_California</a:t>
            </a:r>
            <a:r>
              <a:rPr lang="en-US" dirty="0" smtClean="0"/>
              <a:t>#/media/File:Race_and_ethnicity_2010-_San_Francisco,_Oakland,_Berkeley_(5560477152).</a:t>
            </a:r>
            <a:r>
              <a:rPr lang="en-US" dirty="0" err="1" smtClean="0"/>
              <a:t>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2006b.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 in Pediatric Asthma Surveillance I: The Application of Health Care Use Data in Alameda County, California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/articles/PMC1637799/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OSHPD </a:t>
            </a:r>
            <a:r>
              <a:rPr lang="en-US" dirty="0" err="1" smtClean="0"/>
              <a:t>Medi</a:t>
            </a:r>
            <a:r>
              <a:rPr lang="en-US" dirty="0" smtClean="0"/>
              <a:t>-Cal is children age 0-14; all others are</a:t>
            </a:r>
            <a:r>
              <a:rPr lang="en-US" baseline="0" dirty="0" smtClean="0"/>
              <a:t> 0-17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8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Living downwind of air pollution is a significant health risk.</a:t>
            </a:r>
            <a:r>
              <a:rPr lang="en-US" baseline="0" dirty="0" smtClean="0"/>
              <a:t> A</a:t>
            </a:r>
            <a:r>
              <a:rPr lang="en-US" dirty="0" smtClean="0"/>
              <a:t>ir pollution is linked to a number of cardiovascular</a:t>
            </a:r>
            <a:r>
              <a:rPr lang="en-US" baseline="0" dirty="0" smtClean="0"/>
              <a:t> and circulatory diseases.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Air Quality Index (AQ) is a measure of 5 pollutants,</a:t>
            </a:r>
            <a:r>
              <a:rPr lang="en-US" baseline="0" dirty="0" smtClean="0"/>
              <a:t> </a:t>
            </a:r>
            <a:r>
              <a:rPr lang="en-US" dirty="0" smtClean="0"/>
              <a:t>0-500 scale </a:t>
            </a:r>
            <a:r>
              <a:rPr lang="mr-IN" dirty="0" smtClean="0"/>
              <a:t>–</a:t>
            </a:r>
            <a:r>
              <a:rPr lang="en-US" dirty="0" smtClean="0"/>
              <a:t> who is at risk?</a:t>
            </a:r>
          </a:p>
          <a:p>
            <a:pPr marL="628650" lvl="1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ground-level ozone (good versus bad) and particle pollution 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carbon monoxide, sulfur dioxide,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nitrogen dioxide.</a:t>
            </a:r>
          </a:p>
          <a:p>
            <a:pPr marL="628650" lvl="1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Ozone and particulate matter pollution are particularly harmful to humans and cause a variety of cardiovascular and circulatory diseases.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-</a:t>
            </a:r>
            <a:r>
              <a:rPr lang="en-US" u="sng" baseline="0" dirty="0" smtClean="0"/>
              <a:t> http://</a:t>
            </a:r>
            <a:r>
              <a:rPr lang="en-US" u="sng" baseline="0" dirty="0" err="1" smtClean="0"/>
              <a:t>oaklandlocal.com</a:t>
            </a:r>
            <a:r>
              <a:rPr lang="en-US" u="sng" baseline="0" dirty="0" smtClean="0"/>
              <a:t>/2014/04/study-finds-gentrification-in-</a:t>
            </a:r>
            <a:r>
              <a:rPr lang="en-US" u="sng" baseline="0" dirty="0" err="1" smtClean="0"/>
              <a:t>oakland</a:t>
            </a:r>
            <a:r>
              <a:rPr lang="en-US" u="sng" baseline="0" dirty="0" smtClean="0"/>
              <a:t>-hurts-public-health/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2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solidFill>
                  <a:schemeClr val="tx2"/>
                </a:solidFill>
                <a:hlinkClick r:id="rId3"/>
              </a:rPr>
              <a:t>https://airnow.gov/index.cfm?action=aqibasics.particle</a:t>
            </a:r>
            <a:endParaRPr lang="en-US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Tiny</a:t>
            </a:r>
            <a:r>
              <a:rPr lang="en-US" baseline="0" dirty="0" smtClean="0"/>
              <a:t> p</a:t>
            </a:r>
            <a:r>
              <a:rPr lang="en-US" dirty="0" smtClean="0"/>
              <a:t>article pollution is the toxic variety produced</a:t>
            </a:r>
            <a:r>
              <a:rPr lang="en-US" baseline="0" dirty="0" smtClean="0"/>
              <a:t> by fuel combustion.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Scales of human hair (60 um) and beach sand (90 um)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PM10 are larger, generally less harmful air particles between 2.5-10.0 um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PM2.5 </a:t>
            </a:r>
            <a:r>
              <a:rPr lang="mr-IN" baseline="0" dirty="0" smtClean="0"/>
              <a:t>–</a:t>
            </a:r>
            <a:r>
              <a:rPr lang="en-US" baseline="0" dirty="0" smtClean="0"/>
              <a:t> need SEM to view. All types of combustion: motors/engines, wood burning/fires, industry, &lt;2.5 um	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See </a:t>
            </a:r>
            <a:r>
              <a:rPr lang="en-US" baseline="0" dirty="0" smtClean="0"/>
              <a:t>David </a:t>
            </a:r>
            <a:r>
              <a:rPr lang="en-US" baseline="0" dirty="0" err="1" smtClean="0"/>
              <a:t>Renna’s</a:t>
            </a:r>
            <a:r>
              <a:rPr lang="en-US" baseline="0" dirty="0" smtClean="0"/>
              <a:t> </a:t>
            </a:r>
            <a:r>
              <a:rPr lang="en-US" baseline="0" dirty="0" smtClean="0"/>
              <a:t>excellent </a:t>
            </a:r>
            <a:r>
              <a:rPr lang="en-US" baseline="0" dirty="0" smtClean="0"/>
              <a:t>work:</a:t>
            </a:r>
            <a:r>
              <a:rPr lang="en-US" dirty="0" smtClean="0"/>
              <a:t>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http://drenna6.blogspot.com/2010_09_01_archive.html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What do</a:t>
            </a:r>
            <a:r>
              <a:rPr lang="en-US" baseline="0" dirty="0" smtClean="0"/>
              <a:t> county-wide asthma rates look like</a:t>
            </a:r>
            <a:r>
              <a:rPr lang="en-US" baseline="0" dirty="0" smtClean="0"/>
              <a:t>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View California Breathing’s asthma data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://www.californiabreathing.org/asthma-data/county-asthma-profiles/alameda-county-asthma-profile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Check out Healthy Alameda County’s Asthma Emergency Department Visit Rates: </a:t>
            </a:r>
          </a:p>
          <a:p>
            <a:pPr marL="171450" indent="-171450">
              <a:buFontTx/>
              <a:buChar char="-"/>
            </a:pP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www.healthyalamedacounty.org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index.php?module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indicators&amp;controller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index&amp;action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view&amp;indicatorId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=2203&amp;localeId=238</a:t>
            </a:r>
          </a:p>
          <a:p>
            <a:pPr marL="228600" indent="-228600">
              <a:buAutoNum type="arabicParenR"/>
            </a:pP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 smtClean="0"/>
              <a:t>Since legislation was passed requiring emissions</a:t>
            </a:r>
            <a:r>
              <a:rPr lang="en-US" baseline="0" dirty="0" smtClean="0"/>
              <a:t> filters and cleaner burning engines, asthma hospitalization rates have trended downward.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red up arrow = current value is higher than comparison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Blue equal = similar to prior value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Green down arrow = suggests </a:t>
            </a:r>
            <a:r>
              <a:rPr lang="en-US" baseline="0" dirty="0" smtClean="0"/>
              <a:t>non-significant reduction trend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source: OSHPD (Office of Statewide Health Planning and Development)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4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Temporal perspectives of hospital admissions.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www.berkeleycitizen.org</a:t>
            </a:r>
            <a:r>
              <a:rPr lang="en-US" baseline="0" dirty="0" smtClean="0"/>
              <a:t>/Air%20Quality/</a:t>
            </a:r>
            <a:r>
              <a:rPr lang="en-US" baseline="0" dirty="0" err="1" smtClean="0"/>
              <a:t>asthma.htm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1) Asthma hospital admissions 1994-1996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>
              <a:hlinkClick r:id="rId3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https://www.cdc.gov/pcd/issues/2006/jul/05_0187.htm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2) Asthma emergency room admissions </a:t>
            </a:r>
            <a:r>
              <a:rPr lang="en-US" baseline="0" dirty="0" smtClean="0"/>
              <a:t>2001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3) Asthma hospital admissions 1998-2003</a:t>
            </a:r>
          </a:p>
          <a:p>
            <a:pPr marL="171450" indent="-171450">
              <a:buFontTx/>
              <a:buChar char="-"/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“Figure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3.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 Raster surface for rates of asthma-related emergency department visits among Kaiser Permanente and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</a:rPr>
              <a:t>Medi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-Cal fee-for-service enrollees younger than 18 years in 2001, Alameda County, California. Subsets of the total areas having statistically significantly elevated rates are indicated with arrows. (A, neighborhood of North Oakland; B, neighborhood of West Oakland; C, neighborhood of San Antonio; D, neighborhood of East Oakland; E, western portion of city of Castro Valley; F, neighborhood of South Hayward; G, southwestern portion of city of Pleasanton; H, southeastern portion of city of Livermore; I, southwestern portion of city of </a:t>
            </a:r>
            <a:r>
              <a:rPr lang="en-US" smtClean="0">
                <a:solidFill>
                  <a:srgbClr val="000000"/>
                </a:solidFill>
                <a:latin typeface="arial" charset="0"/>
              </a:rPr>
              <a:t>Fremont</a:t>
            </a:r>
            <a:r>
              <a:rPr lang="en-US" smtClean="0">
                <a:solidFill>
                  <a:srgbClr val="000000"/>
                </a:solidFill>
                <a:latin typeface="arial" charset="0"/>
              </a:rPr>
              <a:t>.)”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citation:US</a:t>
            </a:r>
            <a:r>
              <a:rPr lang="en-US" dirty="0" smtClean="0"/>
              <a:t> DHHS </a:t>
            </a:r>
            <a:r>
              <a:rPr lang="mr-IN" dirty="0" smtClean="0"/>
              <a:t>–</a:t>
            </a:r>
            <a:r>
              <a:rPr lang="en-US" dirty="0" smtClean="0"/>
              <a:t> ASPE </a:t>
            </a:r>
            <a:r>
              <a:rPr lang="mr-IN" dirty="0" smtClean="0"/>
              <a:t>–</a:t>
            </a:r>
            <a:r>
              <a:rPr lang="en-US" dirty="0" smtClean="0"/>
              <a:t> neighborhoods and </a:t>
            </a:r>
            <a:r>
              <a:rPr lang="en-US" dirty="0" err="1" smtClean="0"/>
              <a:t>helath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https://aspe.hhs.gov/report/neighborhoods-and-health-building-evidence-local-policy/section-8-context-analysis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Temporal perspectives of hospital admissions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www.berkeleycitizen.org</a:t>
            </a:r>
            <a:r>
              <a:rPr lang="en-US" baseline="0" dirty="0" smtClean="0"/>
              <a:t>/Air%20Quality/</a:t>
            </a:r>
            <a:r>
              <a:rPr lang="en-US" baseline="0" dirty="0" err="1" smtClean="0"/>
              <a:t>asthma.htm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1) Asthma hospital admissions 1994-1996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>
              <a:hlinkClick r:id="rId3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https://www.cdc.gov/pcd/issues/2006/jul/05_0187.htm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2) Asthma emergency room admissions 2001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>
                <a:solidFill>
                  <a:schemeClr val="tx1"/>
                </a:solidFill>
                <a:latin typeface="+mn-lt"/>
              </a:rPr>
              <a:t>“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Figure 3.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 Raster surface for rates of asthma-related emergency department visits among Kaiser Permanente and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</a:rPr>
              <a:t>Medi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-Cal fee-for-service enrollees younger than 18 years in 2001, Alameda County, California. Subsets of the total areas having statistically significantly elevated rates are indicated with arrows. (A, neighborhood of North Oakland; B, neighborhood of West Oakland; C, neighborhood of San Antonio; D, neighborhood of East Oakland; E, western portion of city of Castro Valley; F, neighborhood of South Hayward; G, southwestern portion of city of Pleasanton; H, southeastern portion of city of Livermore; I, southwestern portion of city of Fremont.)  ”</a:t>
            </a:r>
          </a:p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3) Asthma hospital admissions 1998-2003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https://www.cdc.gov/pcd/issues/2006/jul/05_0187.htm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9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Temporal perspectives of hospital admissions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www.berkeleycitizen.org</a:t>
            </a:r>
            <a:r>
              <a:rPr lang="en-US" baseline="0" dirty="0" smtClean="0"/>
              <a:t>/Air%20Quality/</a:t>
            </a:r>
            <a:r>
              <a:rPr lang="en-US" baseline="0" dirty="0" err="1" smtClean="0"/>
              <a:t>asthma.htm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1) Asthma hospital admissions 1994-1996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>
              <a:hlinkClick r:id="rId3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https://www.cdc.gov/pcd/issues/2006/jul/05_0187.htm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2) Asthma emergency room admissions 2001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3) Asthma hospital admissions 1998-2003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hlinkClick r:id="rId3"/>
              </a:rPr>
              <a:t>https://www.cdc.gov/pcd/issues/2006/jul/05_0187.htm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Figure 3.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 Raster surface for rates of asthma-related emergency department visits among Kaiser Permanente and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</a:rPr>
              <a:t>Medi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-Cal fee-for-service enrollees younger than 18 years in 2001, Alameda County, California. Subsets of the total areas having statistically significantly elevated rates are indicated with arrows. (A, neighborhood of North Oakland; B, neighborhood of West Oakland; C, neighborhood of San Antonio; D, neighborhood of East Oakland; E, western portion of city of Castro Valley; F, neighborhood of South Hayward; G, southwestern portion of city of Pleasanton; H, southeastern portion of city of Livermore; I, southwestern portion of city of Fremont.)  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citation:US</a:t>
            </a:r>
            <a:r>
              <a:rPr lang="en-US" dirty="0" smtClean="0"/>
              <a:t> DHHS </a:t>
            </a:r>
            <a:r>
              <a:rPr lang="mr-IN" dirty="0" smtClean="0"/>
              <a:t>–</a:t>
            </a:r>
            <a:r>
              <a:rPr lang="en-US" dirty="0" smtClean="0"/>
              <a:t> ASPE </a:t>
            </a:r>
            <a:r>
              <a:rPr lang="mr-IN" dirty="0" smtClean="0"/>
              <a:t>–</a:t>
            </a:r>
            <a:r>
              <a:rPr lang="en-US" dirty="0" smtClean="0"/>
              <a:t> neighborhoods and </a:t>
            </a:r>
            <a:r>
              <a:rPr lang="en-US" dirty="0" err="1" smtClean="0"/>
              <a:t>helath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4"/>
              </a:rPr>
              <a:t>https://aspe.hhs.gov/report/neighborhoods-and-health-building-evidence-local-policy/section-8-context-analysis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14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 DHHS </a:t>
            </a:r>
            <a:r>
              <a:rPr lang="mr-IN" dirty="0" smtClean="0"/>
              <a:t>–</a:t>
            </a:r>
            <a:r>
              <a:rPr lang="en-US" dirty="0" smtClean="0"/>
              <a:t> ASPE </a:t>
            </a:r>
            <a:r>
              <a:rPr lang="mr-IN" dirty="0" smtClean="0"/>
              <a:t>–</a:t>
            </a:r>
            <a:r>
              <a:rPr lang="en-US" dirty="0" smtClean="0"/>
              <a:t> neighborhoods and health:</a:t>
            </a:r>
          </a:p>
          <a:p>
            <a:r>
              <a:rPr lang="en-US" dirty="0" smtClean="0">
                <a:hlinkClick r:id="rId3"/>
              </a:rPr>
              <a:t>https://aspe.hhs.gov/report/neighborhoods-and-health-building-evidence-local-policy/section-8-context-analysis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Poverty rates 1990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Unfortunately,</a:t>
            </a:r>
            <a:r>
              <a:rPr lang="en-US" baseline="0" dirty="0" smtClean="0"/>
              <a:t> these same neighborhoods have been historically impoverished.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8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Persistent poverty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hlinkClick r:id="rId3"/>
              </a:rPr>
              <a:t>http://ac-hcsa.maps.arcgis.com/home/item.html?id=c7eac040d44e47939d94bbad80ab630e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1980s, 1990s, 2000s, 2010s</a:t>
            </a:r>
          </a:p>
          <a:p>
            <a:pPr marL="171450" indent="-171450">
              <a:buFontTx/>
              <a:buChar char="-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Santa Rita Jail and UC Berkeley are excluded.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516F3-10CB-1242-AC25-8898CA8747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5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van.muzzall@berkeley.edu" TargetMode="External"/><Relationship Id="rId4" Type="http://schemas.openxmlformats.org/officeDocument/2006/relationships/hyperlink" Target="http://dlab.berkeley.edu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s.hud.gov/reports/plan/ca/alamedca.html" TargetMode="External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wgaidus.com/Dot_Density_County_Maps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.vcu.edu/article/VCU_Researchers_Study_Health_Disparities_in_Three_Communities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phd.org/data-reports/reports-by-topic/tuberculosis-(tb).aspx" TargetMode="External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podr.org/001/vs/mortality.html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akland,_California#/media/File:Race_and_ethnicity_2010-_San_Francisco,_Oakland,_Berkeley_(5560477152).png" TargetMode="External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pcd/issues/2006/jul/05_0186.htm" TargetMode="External"/><Relationship Id="rId4" Type="http://schemas.openxmlformats.org/officeDocument/2006/relationships/hyperlink" Target="https://www.ncbi.nlm.nih.gov/pmc/articles/PMC1637799/" TargetMode="External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tsacoop.blogspot.com/2013/09/berkeleyoakland-port-and-highway-air.html" TargetMode="External"/><Relationship Id="rId4" Type="http://schemas.openxmlformats.org/officeDocument/2006/relationships/image" Target="../media/image2.tiff"/><Relationship Id="rId5" Type="http://schemas.openxmlformats.org/officeDocument/2006/relationships/hyperlink" Target="https://airnow.gov/index.cfm?action=aqibasics.aq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aklandlocal.com/2014/04/study-finds-gentrification-in-oakland-hurts-public-health/" TargetMode="External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irnow.gov/index.cfm?action=aqibasics.particle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iforniabreathing.org/asthma-data/county-asthma-profiles/alameda-county-asthma-profile" TargetMode="External"/><Relationship Id="rId4" Type="http://schemas.openxmlformats.org/officeDocument/2006/relationships/hyperlink" Target="http://www.healthyalamedacounty.org/index.php?module=indicators&amp;controller=index&amp;action=view&amp;indicatorId=2203&amp;localeId=238" TargetMode="External"/><Relationship Id="rId5" Type="http://schemas.openxmlformats.org/officeDocument/2006/relationships/hyperlink" Target="http://drenna6.blogspot.com/2010_09_01_archiv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pcd/issues/2006/jul/05_0187.htm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pcd/issues/2006/jul/05_0187.htm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pe.hhs.gov/report/neighborhoods-and-health-building-evidence-local-policy/section-8-context-analysis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c-hcsa.maps.arcgis.com/home/item.html?id=c7eac040d44e47939d94bbad80ab630e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8738" y="1380068"/>
            <a:ext cx="10174285" cy="2616199"/>
          </a:xfrm>
        </p:spPr>
        <p:txBody>
          <a:bodyPr anchor="t" anchorCtr="0">
            <a:normAutofit fontScale="90000"/>
          </a:bodyPr>
          <a:lstStyle/>
          <a:p>
            <a:r>
              <a:rPr lang="en-US" dirty="0" smtClean="0"/>
              <a:t>Thinking about causal inference research: Air pollution and </a:t>
            </a:r>
            <a:br>
              <a:rPr lang="en-US" dirty="0" smtClean="0"/>
            </a:br>
            <a:r>
              <a:rPr lang="en-US" dirty="0" smtClean="0"/>
              <a:t>asthma in the East Bay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218938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CS/Stat C8R COCI Summer Bridge</a:t>
            </a:r>
          </a:p>
          <a:p>
            <a:r>
              <a:rPr lang="en-US" dirty="0" smtClean="0"/>
              <a:t>Evan </a:t>
            </a:r>
            <a:r>
              <a:rPr lang="en-US" dirty="0" err="1" smtClean="0"/>
              <a:t>Muzzall</a:t>
            </a:r>
            <a:r>
              <a:rPr lang="en-US" dirty="0" smtClean="0"/>
              <a:t>, </a:t>
            </a:r>
            <a:r>
              <a:rPr lang="en-US" dirty="0" smtClean="0"/>
              <a:t>D-Lab </a:t>
            </a:r>
          </a:p>
          <a:p>
            <a:r>
              <a:rPr lang="en-US" dirty="0" smtClean="0">
                <a:hlinkClick r:id="rId3"/>
              </a:rPr>
              <a:t>evan.muzzall@berkeley.edu</a:t>
            </a:r>
            <a:endParaRPr lang="en-US" dirty="0" smtClean="0"/>
          </a:p>
          <a:p>
            <a:r>
              <a:rPr lang="en-US" dirty="0">
                <a:hlinkClick r:id="rId4"/>
              </a:rPr>
              <a:t>http://dlab.berkeley.edu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801" t="3418"/>
          <a:stretch/>
        </p:blipFill>
        <p:spPr>
          <a:xfrm>
            <a:off x="1517181" y="234395"/>
            <a:ext cx="9156725" cy="662360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12719" b="27964"/>
          <a:stretch/>
        </p:blipFill>
        <p:spPr>
          <a:xfrm>
            <a:off x="1712378" y="234395"/>
            <a:ext cx="7897786" cy="662360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0861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721659"/>
            <a:ext cx="10018713" cy="1752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 smtClean="0"/>
              <a:t>Return to the research question: will reduced truck idling cause less asthma?</a:t>
            </a:r>
          </a:p>
          <a:p>
            <a:pPr lvl="1"/>
            <a:r>
              <a:rPr lang="en-US" dirty="0" smtClean="0"/>
              <a:t>What about other sources of pollution?</a:t>
            </a:r>
          </a:p>
          <a:p>
            <a:endParaRPr lang="en-US" dirty="0" smtClean="0"/>
          </a:p>
          <a:p>
            <a:r>
              <a:rPr lang="en-US" dirty="0"/>
              <a:t>What </a:t>
            </a:r>
            <a:r>
              <a:rPr lang="en-US" dirty="0" smtClean="0"/>
              <a:t>else do we know?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16" y="161365"/>
            <a:ext cx="9776084" cy="6553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2071272"/>
            <a:ext cx="275011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Unemployment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2071272"/>
            <a:ext cx="275011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Income</a:t>
            </a:r>
          </a:p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779" y="1"/>
            <a:ext cx="9756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071272"/>
            <a:ext cx="275011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Income</a:t>
            </a:r>
          </a:p>
          <a:p>
            <a:r>
              <a:rPr lang="en-US" dirty="0" smtClean="0"/>
              <a:t>Life expectancy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11" y="0"/>
            <a:ext cx="9061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51" y="0"/>
            <a:ext cx="9401833" cy="6858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1685366"/>
            <a:ext cx="2750111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Tuberculosis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85366"/>
            <a:ext cx="2750111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Mortality</a:t>
            </a:r>
          </a:p>
          <a:p>
            <a:r>
              <a:rPr lang="en-US" dirty="0" smtClean="0"/>
              <a:t>Tuberculosis (cont.)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46" y="0"/>
            <a:ext cx="777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4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786" y="251011"/>
            <a:ext cx="9297214" cy="639183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1685366"/>
            <a:ext cx="2750111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Tuberculosis</a:t>
            </a:r>
          </a:p>
          <a:p>
            <a:r>
              <a:rPr lang="en-US" dirty="0" smtClean="0"/>
              <a:t>Infant mortality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2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290918"/>
            <a:ext cx="2750111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Mortality</a:t>
            </a:r>
          </a:p>
          <a:p>
            <a:r>
              <a:rPr lang="en-US" dirty="0" smtClean="0"/>
              <a:t>Tuberculosis</a:t>
            </a:r>
          </a:p>
          <a:p>
            <a:r>
              <a:rPr lang="en-US" dirty="0" smtClean="0"/>
              <a:t>Race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19975"/>
          <a:stretch/>
        </p:blipFill>
        <p:spPr>
          <a:xfrm>
            <a:off x="2750111" y="0"/>
            <a:ext cx="891768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89" y="0"/>
            <a:ext cx="569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7760" y="6418729"/>
            <a:ext cx="5357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www.cdc.gov/pcd/issues/2006/jul/05_0186.htm</a:t>
            </a:r>
            <a:endParaRPr lang="en-US" dirty="0" smtClean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958" y="295833"/>
            <a:ext cx="9766042" cy="625914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1685366"/>
            <a:ext cx="2750111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Mortality</a:t>
            </a:r>
          </a:p>
          <a:p>
            <a:r>
              <a:rPr lang="en-US" dirty="0" smtClean="0"/>
              <a:t>Tuberculosis</a:t>
            </a:r>
          </a:p>
          <a:p>
            <a:r>
              <a:rPr lang="en-US" dirty="0" smtClean="0"/>
              <a:t>Race</a:t>
            </a:r>
          </a:p>
          <a:p>
            <a:r>
              <a:rPr lang="en-US" dirty="0" smtClean="0"/>
              <a:t>Insurance</a:t>
            </a:r>
            <a:br>
              <a:rPr lang="en-US" dirty="0" smtClean="0"/>
            </a:br>
            <a:r>
              <a:rPr lang="en-US" dirty="0" smtClean="0"/>
              <a:t>coverage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1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095" y="0"/>
            <a:ext cx="6929812" cy="6858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9596" y="2666999"/>
            <a:ext cx="2391904" cy="272975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5"/>
              </a:rPr>
              <a:t>AQI</a:t>
            </a:r>
            <a:endParaRPr lang="en-US" dirty="0" smtClean="0"/>
          </a:p>
          <a:p>
            <a:pPr lvl="1"/>
            <a:r>
              <a:rPr lang="en-US" dirty="0" smtClean="0"/>
              <a:t>O3</a:t>
            </a:r>
          </a:p>
          <a:p>
            <a:pPr lvl="1"/>
            <a:r>
              <a:rPr lang="en-US" dirty="0" smtClean="0"/>
              <a:t>Particulate</a:t>
            </a:r>
          </a:p>
          <a:p>
            <a:pPr lvl="1"/>
            <a:r>
              <a:rPr lang="en-US" dirty="0" smtClean="0"/>
              <a:t>CO</a:t>
            </a:r>
          </a:p>
          <a:p>
            <a:pPr lvl="1"/>
            <a:r>
              <a:rPr lang="en-US" dirty="0" smtClean="0"/>
              <a:t>SO2</a:t>
            </a:r>
          </a:p>
          <a:p>
            <a:pPr lvl="1"/>
            <a:r>
              <a:rPr lang="en-US" dirty="0" smtClean="0"/>
              <a:t>NO2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Gentrification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59" y="0"/>
            <a:ext cx="9525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1685366"/>
            <a:ext cx="2750111" cy="426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r>
              <a:rPr lang="en-US" dirty="0" smtClean="0"/>
              <a:t>Unemployment</a:t>
            </a:r>
          </a:p>
          <a:p>
            <a:r>
              <a:rPr lang="en-US" dirty="0" smtClean="0"/>
              <a:t>Life expectancy</a:t>
            </a:r>
          </a:p>
          <a:p>
            <a:r>
              <a:rPr lang="en-US" dirty="0" smtClean="0"/>
              <a:t>Mortality</a:t>
            </a:r>
          </a:p>
          <a:p>
            <a:r>
              <a:rPr lang="en-US" dirty="0" smtClean="0"/>
              <a:t>Tuberculosis</a:t>
            </a:r>
          </a:p>
          <a:p>
            <a:r>
              <a:rPr lang="en-US" dirty="0" smtClean="0"/>
              <a:t>Race</a:t>
            </a:r>
          </a:p>
          <a:p>
            <a:r>
              <a:rPr lang="en-US" dirty="0" smtClean="0"/>
              <a:t>Insurance</a:t>
            </a:r>
            <a:br>
              <a:rPr lang="en-US" dirty="0" smtClean="0"/>
            </a:br>
            <a:r>
              <a:rPr lang="en-US" dirty="0" smtClean="0"/>
              <a:t>coverage</a:t>
            </a:r>
          </a:p>
          <a:p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699247"/>
            <a:ext cx="10018713" cy="5091953"/>
          </a:xfrm>
        </p:spPr>
        <p:txBody>
          <a:bodyPr anchor="t" anchorCtr="0">
            <a:normAutofit lnSpcReduction="10000"/>
          </a:bodyPr>
          <a:lstStyle/>
          <a:p>
            <a:r>
              <a:rPr lang="en-US" dirty="0" smtClean="0"/>
              <a:t>What are some challenges of approaching causal inference research? </a:t>
            </a:r>
          </a:p>
          <a:p>
            <a:pPr lvl="1"/>
            <a:r>
              <a:rPr lang="en-US" dirty="0" smtClean="0"/>
              <a:t>Identifying data sources</a:t>
            </a:r>
          </a:p>
          <a:p>
            <a:pPr lvl="2"/>
            <a:r>
              <a:rPr lang="en-US" dirty="0" smtClean="0"/>
              <a:t>Temporal and spatial congruity</a:t>
            </a:r>
          </a:p>
          <a:p>
            <a:pPr lvl="1"/>
            <a:r>
              <a:rPr lang="en-US" dirty="0" smtClean="0"/>
              <a:t>Identifying relevant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Asking </a:t>
            </a:r>
            <a:r>
              <a:rPr lang="en-US" dirty="0" smtClean="0"/>
              <a:t>relevant research questions</a:t>
            </a:r>
          </a:p>
          <a:p>
            <a:pPr lvl="1"/>
            <a:r>
              <a:rPr lang="en-US" dirty="0" smtClean="0"/>
              <a:t>Statistical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/>
              <a:t>Quantifying uncertainty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/>
              <a:t>Return to the research question: how might you assess whether or not the legislation requiring less emissions of idling trucks </a:t>
            </a:r>
            <a:r>
              <a:rPr lang="en-US" dirty="0" smtClean="0"/>
              <a:t>will </a:t>
            </a:r>
            <a:r>
              <a:rPr lang="en-US" dirty="0" smtClean="0"/>
              <a:t>cause reduced </a:t>
            </a:r>
            <a:r>
              <a:rPr lang="en-US" dirty="0" smtClean="0"/>
              <a:t>rates of asthma hospital admissions given the other variables?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4" y="179755"/>
            <a:ext cx="11705516" cy="64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27847"/>
          </a:xfrm>
        </p:spPr>
        <p:txBody>
          <a:bodyPr>
            <a:normAutofit/>
          </a:bodyPr>
          <a:lstStyle/>
          <a:p>
            <a:r>
              <a:rPr lang="en-US" dirty="0" smtClean="0"/>
              <a:t>Asthma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308847"/>
            <a:ext cx="10018713" cy="3137647"/>
          </a:xfrm>
        </p:spPr>
        <p:txBody>
          <a:bodyPr anchor="t" anchorCtr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asthma?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Where </a:t>
            </a:r>
            <a:r>
              <a:rPr lang="en-US" dirty="0" smtClean="0"/>
              <a:t>does asthma occur most frequently?  What are the characteristics of these populations? Why?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2466" y="46912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Check out California Breathing’s asthma data:</a:t>
            </a:r>
            <a:endParaRPr lang="en-US" u="sng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www.californiabreathing.org/asthma-data/county-asthma-profiles/alameda-county-asthma-profile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57808" y="4123329"/>
            <a:ext cx="5468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the maps here: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Healthy </a:t>
            </a:r>
            <a:r>
              <a:rPr lang="en-US" dirty="0">
                <a:hlinkClick r:id="rId4"/>
              </a:rPr>
              <a:t>Alameda County’s Asthma Emergency Department Visit </a:t>
            </a:r>
            <a:r>
              <a:rPr lang="en-US" dirty="0" smtClean="0">
                <a:hlinkClick r:id="rId4"/>
              </a:rPr>
              <a:t>Rate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2466" y="38001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Renna’s</a:t>
            </a:r>
            <a:r>
              <a:rPr lang="en-US" dirty="0" smtClean="0"/>
              <a:t> project::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drenna6.blogspot.com/2010_09_01_archive.html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71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 invalidUrl="http://www.berkeleycitizen.org/Air Quality/asthma.htm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441" y="0"/>
            <a:ext cx="5015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22" y="0"/>
            <a:ext cx="10205710" cy="68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752" y="0"/>
            <a:ext cx="10345271" cy="688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666999"/>
            <a:ext cx="2810256" cy="3124201"/>
          </a:xfrm>
        </p:spPr>
        <p:txBody>
          <a:bodyPr/>
          <a:lstStyle/>
          <a:p>
            <a:r>
              <a:rPr lang="en-US" dirty="0" smtClean="0"/>
              <a:t>Air pollution</a:t>
            </a:r>
          </a:p>
          <a:p>
            <a:r>
              <a:rPr lang="en-US" dirty="0" smtClean="0"/>
              <a:t>Asthma</a:t>
            </a:r>
          </a:p>
          <a:p>
            <a:r>
              <a:rPr lang="en-US" dirty="0" smtClean="0"/>
              <a:t>Poverty</a:t>
            </a:r>
          </a:p>
          <a:p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53" y="0"/>
            <a:ext cx="5793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4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r="3796"/>
          <a:stretch/>
        </p:blipFill>
        <p:spPr>
          <a:xfrm>
            <a:off x="580180" y="173938"/>
            <a:ext cx="10972800" cy="6684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5077" y="926494"/>
            <a:ext cx="1571078" cy="98390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5278</TotalTime>
  <Words>981</Words>
  <Application>Microsoft Macintosh PowerPoint</Application>
  <PresentationFormat>Widescreen</PresentationFormat>
  <Paragraphs>254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Corbel</vt:lpstr>
      <vt:lpstr>Mangal</vt:lpstr>
      <vt:lpstr>Arial</vt:lpstr>
      <vt:lpstr>Arial</vt:lpstr>
      <vt:lpstr>Parallax</vt:lpstr>
      <vt:lpstr>Thinking about causal inference research: Air pollution and  asthma in the East Bay</vt:lpstr>
      <vt:lpstr>PowerPoint Presentation</vt:lpstr>
      <vt:lpstr>PowerPoint Presentation</vt:lpstr>
      <vt:lpstr>Asthma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Unemployment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Gentrification stages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search for causation: Relationships between Asthma and Pollution</dc:title>
  <dc:creator>Microsoft Office User</dc:creator>
  <cp:lastModifiedBy>Microsoft Office User</cp:lastModifiedBy>
  <cp:revision>207</cp:revision>
  <cp:lastPrinted>2017-06-19T02:27:49Z</cp:lastPrinted>
  <dcterms:created xsi:type="dcterms:W3CDTF">2017-06-18T02:59:23Z</dcterms:created>
  <dcterms:modified xsi:type="dcterms:W3CDTF">2017-06-29T19:04:48Z</dcterms:modified>
</cp:coreProperties>
</file>